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0"/>
  </p:notesMasterIdLst>
  <p:sldIdLst>
    <p:sldId id="511" r:id="rId2"/>
    <p:sldId id="463" r:id="rId3"/>
    <p:sldId id="350" r:id="rId4"/>
    <p:sldId id="761" r:id="rId5"/>
    <p:sldId id="524" r:id="rId6"/>
    <p:sldId id="518" r:id="rId7"/>
    <p:sldId id="519" r:id="rId8"/>
    <p:sldId id="521" r:id="rId9"/>
    <p:sldId id="513" r:id="rId10"/>
    <p:sldId id="522" r:id="rId11"/>
    <p:sldId id="795" r:id="rId12"/>
    <p:sldId id="796" r:id="rId13"/>
    <p:sldId id="477" r:id="rId14"/>
    <p:sldId id="399" r:id="rId15"/>
    <p:sldId id="409" r:id="rId16"/>
    <p:sldId id="481" r:id="rId17"/>
    <p:sldId id="482" r:id="rId18"/>
    <p:sldId id="50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85" autoAdjust="0"/>
    <p:restoredTop sz="94465" autoAdjust="0"/>
  </p:normalViewPr>
  <p:slideViewPr>
    <p:cSldViewPr snapToGrid="0">
      <p:cViewPr>
        <p:scale>
          <a:sx n="75" d="100"/>
          <a:sy n="75" d="100"/>
        </p:scale>
        <p:origin x="1306"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png>
</file>

<file path=ppt/media/image13.png>
</file>

<file path=ppt/media/image14.png>
</file>

<file path=ppt/media/image15.jpg>
</file>

<file path=ppt/media/image16.jpeg>
</file>

<file path=ppt/media/image17.jpeg>
</file>

<file path=ppt/media/image18.jpeg>
</file>

<file path=ppt/media/image19.tiff>
</file>

<file path=ppt/media/image2.png>
</file>

<file path=ppt/media/image20.tiff>
</file>

<file path=ppt/media/image21.tiff>
</file>

<file path=ppt/media/image22.tiff>
</file>

<file path=ppt/media/image23.jpeg>
</file>

<file path=ppt/media/image24.jpg>
</file>

<file path=ppt/media/image25.jpg>
</file>

<file path=ppt/media/image26.jpg>
</file>

<file path=ppt/media/image27.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3/1/2022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805472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3/1/2022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3/1/2022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3/1/2022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image" Target="../media/image18.jpeg"/><Relationship Id="rId7" Type="http://schemas.openxmlformats.org/officeDocument/2006/relationships/image" Target="../media/image22.tif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21.tiff"/><Relationship Id="rId5" Type="http://schemas.openxmlformats.org/officeDocument/2006/relationships/image" Target="../media/image20.tiff"/><Relationship Id="rId10" Type="http://schemas.openxmlformats.org/officeDocument/2006/relationships/image" Target="../media/image2.png"/><Relationship Id="rId4" Type="http://schemas.openxmlformats.org/officeDocument/2006/relationships/image" Target="../media/image19.tiff"/><Relationship Id="rId9" Type="http://schemas.openxmlformats.org/officeDocument/2006/relationships/hyperlink" Target="https://anubhavtrainings.com/"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4.jpg"/><Relationship Id="rId7" Type="http://schemas.openxmlformats.org/officeDocument/2006/relationships/image" Target="../media/image26.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5.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7.png"/></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17 </a:t>
            </a:r>
          </a:p>
        </p:txBody>
      </p:sp>
      <p:sp>
        <p:nvSpPr>
          <p:cNvPr id="9" name="TextBox 8">
            <a:extLst>
              <a:ext uri="{FF2B5EF4-FFF2-40B4-BE49-F238E27FC236}">
                <a16:creationId xmlns:a16="http://schemas.microsoft.com/office/drawing/2014/main" id="{029AD5CA-C2E2-40A6-8CE6-90DA460ACF0D}"/>
              </a:ext>
            </a:extLst>
          </p:cNvPr>
          <p:cNvSpPr txBox="1"/>
          <p:nvPr/>
        </p:nvSpPr>
        <p:spPr>
          <a:xfrm>
            <a:off x="122712" y="154049"/>
            <a:ext cx="10347670" cy="1754326"/>
          </a:xfrm>
          <a:prstGeom prst="rect">
            <a:avLst/>
          </a:prstGeom>
          <a:noFill/>
        </p:spPr>
        <p:txBody>
          <a:bodyPr wrap="square" rtlCol="0">
            <a:spAutoFit/>
          </a:bodyPr>
          <a:lstStyle/>
          <a:p>
            <a:r>
              <a:rPr lang="en-US" sz="5400" b="1" cap="all" spc="-150" dirty="0">
                <a:solidFill>
                  <a:srgbClr val="92D050"/>
                </a:solidFill>
              </a:rPr>
              <a:t>SAP </a:t>
            </a:r>
            <a:r>
              <a:rPr lang="en-US" sz="5400" b="1" dirty="0">
                <a:solidFill>
                  <a:srgbClr val="92D050"/>
                </a:solidFill>
              </a:rPr>
              <a:t>UI5 &amp; FIORI with OData TRAINING</a:t>
            </a:r>
          </a:p>
        </p:txBody>
      </p:sp>
    </p:spTree>
    <p:extLst>
      <p:ext uri="{BB962C8B-B14F-4D97-AF65-F5344CB8AC3E}">
        <p14:creationId xmlns:p14="http://schemas.microsoft.com/office/powerpoint/2010/main" val="3513707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9826781"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0" lang="en-US" sz="36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Fiori Elements - List Report Application</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646331"/>
          </a:xfrm>
          <a:prstGeom prst="rect">
            <a:avLst/>
          </a:prstGeom>
          <a:noFill/>
        </p:spPr>
        <p:txBody>
          <a:bodyPr wrap="square" rtlCol="0">
            <a:spAutoFit/>
          </a:bodyPr>
          <a:lstStyle/>
          <a:p>
            <a:pPr algn="just"/>
            <a:r>
              <a:rPr lang="en-US" dirty="0">
                <a:solidFill>
                  <a:srgbClr val="000000"/>
                </a:solidFill>
                <a:latin typeface="Arial" panose="020B0604020202020204" pitchFamily="34" charset="0"/>
              </a:rPr>
              <a:t>The list report offers powerful features for finding and acting on relevant data sets. It is often used as an entry point for navigating to the item details, which are usually shown on an object page.</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23" name="Picture 22">
            <a:extLst>
              <a:ext uri="{FF2B5EF4-FFF2-40B4-BE49-F238E27FC236}">
                <a16:creationId xmlns:a16="http://schemas.microsoft.com/office/drawing/2014/main" id="{5B8ED6F2-D2F8-4C33-9C5F-B9C9CC51C88C}"/>
              </a:ext>
            </a:extLst>
          </p:cNvPr>
          <p:cNvPicPr>
            <a:picLocks noChangeAspect="1"/>
          </p:cNvPicPr>
          <p:nvPr/>
        </p:nvPicPr>
        <p:blipFill>
          <a:blip r:embed="rId3"/>
          <a:stretch>
            <a:fillRect/>
          </a:stretch>
        </p:blipFill>
        <p:spPr>
          <a:xfrm>
            <a:off x="172609" y="2205625"/>
            <a:ext cx="5396525" cy="3556883"/>
          </a:xfrm>
          <a:prstGeom prst="rect">
            <a:avLst/>
          </a:prstGeom>
        </p:spPr>
        <p:style>
          <a:lnRef idx="2">
            <a:schemeClr val="dk1"/>
          </a:lnRef>
          <a:fillRef idx="1">
            <a:schemeClr val="lt1"/>
          </a:fillRef>
          <a:effectRef idx="0">
            <a:schemeClr val="dk1"/>
          </a:effectRef>
          <a:fontRef idx="minor">
            <a:schemeClr val="dk1"/>
          </a:fontRef>
        </p:style>
      </p:pic>
      <p:pic>
        <p:nvPicPr>
          <p:cNvPr id="24" name="Picture 23">
            <a:extLst>
              <a:ext uri="{FF2B5EF4-FFF2-40B4-BE49-F238E27FC236}">
                <a16:creationId xmlns:a16="http://schemas.microsoft.com/office/drawing/2014/main" id="{4E636459-2C90-42E7-8FD9-40D00B20E077}"/>
              </a:ext>
            </a:extLst>
          </p:cNvPr>
          <p:cNvPicPr>
            <a:picLocks noChangeAspect="1"/>
          </p:cNvPicPr>
          <p:nvPr/>
        </p:nvPicPr>
        <p:blipFill>
          <a:blip r:embed="rId4"/>
          <a:stretch>
            <a:fillRect/>
          </a:stretch>
        </p:blipFill>
        <p:spPr>
          <a:xfrm>
            <a:off x="6705601" y="2195289"/>
            <a:ext cx="5313790" cy="3567219"/>
          </a:xfrm>
          <a:prstGeom prst="rect">
            <a:avLst/>
          </a:prstGeom>
        </p:spPr>
        <p:style>
          <a:lnRef idx="2">
            <a:schemeClr val="dk1"/>
          </a:lnRef>
          <a:fillRef idx="1">
            <a:schemeClr val="lt1"/>
          </a:fillRef>
          <a:effectRef idx="0">
            <a:schemeClr val="dk1"/>
          </a:effectRef>
          <a:fontRef idx="minor">
            <a:schemeClr val="dk1"/>
          </a:fontRef>
        </p:style>
      </p:pic>
      <p:cxnSp>
        <p:nvCxnSpPr>
          <p:cNvPr id="25" name="Straight Arrow Connector 24">
            <a:extLst>
              <a:ext uri="{FF2B5EF4-FFF2-40B4-BE49-F238E27FC236}">
                <a16:creationId xmlns:a16="http://schemas.microsoft.com/office/drawing/2014/main" id="{3C7E7024-6291-4FE3-BFA2-B94268C57C5A}"/>
              </a:ext>
            </a:extLst>
          </p:cNvPr>
          <p:cNvCxnSpPr/>
          <p:nvPr/>
        </p:nvCxnSpPr>
        <p:spPr>
          <a:xfrm>
            <a:off x="5251269" y="3881456"/>
            <a:ext cx="1584960" cy="0"/>
          </a:xfrm>
          <a:prstGeom prst="straightConnector1">
            <a:avLst/>
          </a:prstGeom>
          <a:noFill/>
          <a:ln w="76200" cap="flat" cmpd="sng" algn="ctr">
            <a:solidFill>
              <a:srgbClr val="4F81BD">
                <a:shade val="95000"/>
                <a:satMod val="105000"/>
              </a:srgbClr>
            </a:solidFill>
            <a:prstDash val="solid"/>
            <a:tailEnd type="triangle"/>
          </a:ln>
          <a:effectLst/>
        </p:spPr>
      </p:cxnSp>
      <p:sp>
        <p:nvSpPr>
          <p:cNvPr id="26" name="Oval 25">
            <a:extLst>
              <a:ext uri="{FF2B5EF4-FFF2-40B4-BE49-F238E27FC236}">
                <a16:creationId xmlns:a16="http://schemas.microsoft.com/office/drawing/2014/main" id="{8642E204-BFDF-4042-A795-18F061547904}"/>
              </a:ext>
            </a:extLst>
          </p:cNvPr>
          <p:cNvSpPr/>
          <p:nvPr/>
        </p:nvSpPr>
        <p:spPr>
          <a:xfrm>
            <a:off x="5120640" y="3811788"/>
            <a:ext cx="200297" cy="156754"/>
          </a:xfrm>
          <a:prstGeom prst="ellipse">
            <a:avLst/>
          </a:prstGeom>
          <a:solidFill>
            <a:srgbClr val="4F81BD"/>
          </a:solid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a:ea typeface="+mn-ea"/>
              <a:cs typeface="+mn-cs"/>
            </a:endParaRPr>
          </a:p>
        </p:txBody>
      </p:sp>
      <p:sp>
        <p:nvSpPr>
          <p:cNvPr id="27" name="TextBox 7">
            <a:extLst>
              <a:ext uri="{FF2B5EF4-FFF2-40B4-BE49-F238E27FC236}">
                <a16:creationId xmlns:a16="http://schemas.microsoft.com/office/drawing/2014/main" id="{44C52484-19F5-408A-BC62-FBFCB32F1F7E}"/>
              </a:ext>
            </a:extLst>
          </p:cNvPr>
          <p:cNvSpPr txBox="1"/>
          <p:nvPr/>
        </p:nvSpPr>
        <p:spPr>
          <a:xfrm>
            <a:off x="1645920" y="1730439"/>
            <a:ext cx="2412274"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ysClr val="windowText" lastClr="000000"/>
                </a:solidFill>
                <a:effectLst/>
                <a:uLnTx/>
                <a:uFillTx/>
                <a:latin typeface="Calibri"/>
                <a:ea typeface="+mn-ea"/>
                <a:cs typeface="+mn-cs"/>
              </a:rPr>
              <a:t>List Report</a:t>
            </a:r>
          </a:p>
        </p:txBody>
      </p:sp>
      <p:sp>
        <p:nvSpPr>
          <p:cNvPr id="28" name="TextBox 12">
            <a:extLst>
              <a:ext uri="{FF2B5EF4-FFF2-40B4-BE49-F238E27FC236}">
                <a16:creationId xmlns:a16="http://schemas.microsoft.com/office/drawing/2014/main" id="{71A2377C-9414-4A2F-B07F-D3D529A4B620}"/>
              </a:ext>
            </a:extLst>
          </p:cNvPr>
          <p:cNvSpPr txBox="1"/>
          <p:nvPr/>
        </p:nvSpPr>
        <p:spPr>
          <a:xfrm>
            <a:off x="8477794" y="1756880"/>
            <a:ext cx="2412274"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ysClr val="windowText" lastClr="000000"/>
                </a:solidFill>
                <a:effectLst/>
                <a:uLnTx/>
                <a:uFillTx/>
                <a:latin typeface="Calibri"/>
                <a:ea typeface="+mn-ea"/>
                <a:cs typeface="+mn-cs"/>
              </a:rPr>
              <a:t>Object Page</a:t>
            </a:r>
          </a:p>
        </p:txBody>
      </p:sp>
      <p:sp>
        <p:nvSpPr>
          <p:cNvPr id="29" name="Rectangle 28">
            <a:extLst>
              <a:ext uri="{FF2B5EF4-FFF2-40B4-BE49-F238E27FC236}">
                <a16:creationId xmlns:a16="http://schemas.microsoft.com/office/drawing/2014/main" id="{48403F21-8D19-46D3-A625-7AA4BC5BEE17}"/>
              </a:ext>
            </a:extLst>
          </p:cNvPr>
          <p:cNvSpPr/>
          <p:nvPr/>
        </p:nvSpPr>
        <p:spPr>
          <a:xfrm>
            <a:off x="313509" y="2435833"/>
            <a:ext cx="5103222" cy="548635"/>
          </a:xfrm>
          <a:prstGeom prst="rect">
            <a:avLst/>
          </a:prstGeom>
          <a:no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ysClr val="window" lastClr="FFFFFF"/>
              </a:solidFill>
              <a:effectLst/>
              <a:uLnTx/>
              <a:uFillTx/>
              <a:latin typeface="Calibri"/>
              <a:ea typeface="+mn-ea"/>
              <a:cs typeface="+mn-cs"/>
            </a:endParaRPr>
          </a:p>
        </p:txBody>
      </p:sp>
      <p:sp>
        <p:nvSpPr>
          <p:cNvPr id="30" name="Rectangle 29">
            <a:extLst>
              <a:ext uri="{FF2B5EF4-FFF2-40B4-BE49-F238E27FC236}">
                <a16:creationId xmlns:a16="http://schemas.microsoft.com/office/drawing/2014/main" id="{982171AA-2DED-4E4C-A152-5CCB4D92784F}"/>
              </a:ext>
            </a:extLst>
          </p:cNvPr>
          <p:cNvSpPr/>
          <p:nvPr/>
        </p:nvSpPr>
        <p:spPr>
          <a:xfrm>
            <a:off x="313509" y="2213764"/>
            <a:ext cx="666205" cy="222069"/>
          </a:xfrm>
          <a:prstGeom prst="rect">
            <a:avLst/>
          </a:prstGeom>
          <a:no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ysClr val="window" lastClr="FFFFFF"/>
              </a:solidFill>
              <a:effectLst/>
              <a:uLnTx/>
              <a:uFillTx/>
              <a:latin typeface="Calibri"/>
              <a:ea typeface="+mn-ea"/>
              <a:cs typeface="+mn-cs"/>
            </a:endParaRPr>
          </a:p>
        </p:txBody>
      </p:sp>
      <p:sp>
        <p:nvSpPr>
          <p:cNvPr id="31" name="Rectangle 30">
            <a:extLst>
              <a:ext uri="{FF2B5EF4-FFF2-40B4-BE49-F238E27FC236}">
                <a16:creationId xmlns:a16="http://schemas.microsoft.com/office/drawing/2014/main" id="{143D6B5D-DCE3-47EF-9DF8-042A3250CC0B}"/>
              </a:ext>
            </a:extLst>
          </p:cNvPr>
          <p:cNvSpPr/>
          <p:nvPr/>
        </p:nvSpPr>
        <p:spPr>
          <a:xfrm>
            <a:off x="298269" y="3276217"/>
            <a:ext cx="5103222" cy="2494430"/>
          </a:xfrm>
          <a:prstGeom prst="rect">
            <a:avLst/>
          </a:prstGeom>
          <a:no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ysClr val="window" lastClr="FFFFFF"/>
              </a:solidFill>
              <a:effectLst/>
              <a:uLnTx/>
              <a:uFillTx/>
              <a:latin typeface="Calibri"/>
              <a:ea typeface="+mn-ea"/>
              <a:cs typeface="+mn-cs"/>
            </a:endParaRPr>
          </a:p>
        </p:txBody>
      </p:sp>
      <p:sp>
        <p:nvSpPr>
          <p:cNvPr id="32" name="Rectangle 31">
            <a:extLst>
              <a:ext uri="{FF2B5EF4-FFF2-40B4-BE49-F238E27FC236}">
                <a16:creationId xmlns:a16="http://schemas.microsoft.com/office/drawing/2014/main" id="{1DB63F47-1713-409F-B397-58F03869A44F}"/>
              </a:ext>
            </a:extLst>
          </p:cNvPr>
          <p:cNvSpPr/>
          <p:nvPr/>
        </p:nvSpPr>
        <p:spPr>
          <a:xfrm>
            <a:off x="3461657" y="3090322"/>
            <a:ext cx="1955074" cy="185895"/>
          </a:xfrm>
          <a:prstGeom prst="rect">
            <a:avLst/>
          </a:prstGeom>
          <a:no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ysClr val="window" lastClr="FFFFFF"/>
              </a:solidFill>
              <a:effectLst/>
              <a:uLnTx/>
              <a:uFillTx/>
              <a:latin typeface="Calibri"/>
              <a:ea typeface="+mn-ea"/>
              <a:cs typeface="+mn-cs"/>
            </a:endParaRPr>
          </a:p>
        </p:txBody>
      </p:sp>
      <p:sp>
        <p:nvSpPr>
          <p:cNvPr id="33" name="Rectangle 32">
            <a:extLst>
              <a:ext uri="{FF2B5EF4-FFF2-40B4-BE49-F238E27FC236}">
                <a16:creationId xmlns:a16="http://schemas.microsoft.com/office/drawing/2014/main" id="{D55E931C-779A-485C-B1A2-1D3F77032DA9}"/>
              </a:ext>
            </a:extLst>
          </p:cNvPr>
          <p:cNvSpPr/>
          <p:nvPr/>
        </p:nvSpPr>
        <p:spPr>
          <a:xfrm>
            <a:off x="6705601" y="2386276"/>
            <a:ext cx="5103222" cy="636921"/>
          </a:xfrm>
          <a:prstGeom prst="rect">
            <a:avLst/>
          </a:prstGeom>
          <a:no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ysClr val="window" lastClr="FFFFFF"/>
              </a:solidFill>
              <a:effectLst/>
              <a:uLnTx/>
              <a:uFillTx/>
              <a:latin typeface="Calibri"/>
              <a:ea typeface="+mn-ea"/>
              <a:cs typeface="+mn-cs"/>
            </a:endParaRPr>
          </a:p>
        </p:txBody>
      </p:sp>
      <p:sp>
        <p:nvSpPr>
          <p:cNvPr id="34" name="Rectangle 33">
            <a:extLst>
              <a:ext uri="{FF2B5EF4-FFF2-40B4-BE49-F238E27FC236}">
                <a16:creationId xmlns:a16="http://schemas.microsoft.com/office/drawing/2014/main" id="{D5311227-7E0B-4891-88CA-221EBF3BFF19}"/>
              </a:ext>
            </a:extLst>
          </p:cNvPr>
          <p:cNvSpPr/>
          <p:nvPr/>
        </p:nvSpPr>
        <p:spPr>
          <a:xfrm>
            <a:off x="6705601" y="3023657"/>
            <a:ext cx="1519645" cy="190528"/>
          </a:xfrm>
          <a:prstGeom prst="rect">
            <a:avLst/>
          </a:prstGeom>
          <a:no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ysClr val="window" lastClr="FFFFFF"/>
              </a:solidFill>
              <a:effectLst/>
              <a:uLnTx/>
              <a:uFillTx/>
              <a:latin typeface="Calibri"/>
              <a:ea typeface="+mn-ea"/>
              <a:cs typeface="+mn-cs"/>
            </a:endParaRPr>
          </a:p>
        </p:txBody>
      </p:sp>
      <p:sp>
        <p:nvSpPr>
          <p:cNvPr id="35" name="Rectangle 34">
            <a:extLst>
              <a:ext uri="{FF2B5EF4-FFF2-40B4-BE49-F238E27FC236}">
                <a16:creationId xmlns:a16="http://schemas.microsoft.com/office/drawing/2014/main" id="{F7E86D6C-4B14-4EC0-9EBD-D0C069257ED8}"/>
              </a:ext>
            </a:extLst>
          </p:cNvPr>
          <p:cNvSpPr/>
          <p:nvPr/>
        </p:nvSpPr>
        <p:spPr>
          <a:xfrm>
            <a:off x="6777446" y="3313222"/>
            <a:ext cx="5103222" cy="649778"/>
          </a:xfrm>
          <a:prstGeom prst="rect">
            <a:avLst/>
          </a:prstGeom>
          <a:no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ysClr val="window" lastClr="FFFFFF"/>
              </a:solidFill>
              <a:effectLst/>
              <a:uLnTx/>
              <a:uFillTx/>
              <a:latin typeface="Calibri"/>
              <a:ea typeface="+mn-ea"/>
              <a:cs typeface="+mn-cs"/>
            </a:endParaRPr>
          </a:p>
        </p:txBody>
      </p:sp>
      <p:sp>
        <p:nvSpPr>
          <p:cNvPr id="36" name="Rectangle 35">
            <a:extLst>
              <a:ext uri="{FF2B5EF4-FFF2-40B4-BE49-F238E27FC236}">
                <a16:creationId xmlns:a16="http://schemas.microsoft.com/office/drawing/2014/main" id="{2DB2DCB3-110E-4693-B2F9-D4187DBE88F6}"/>
              </a:ext>
            </a:extLst>
          </p:cNvPr>
          <p:cNvSpPr/>
          <p:nvPr/>
        </p:nvSpPr>
        <p:spPr>
          <a:xfrm>
            <a:off x="6810885" y="4465398"/>
            <a:ext cx="5103222" cy="756172"/>
          </a:xfrm>
          <a:prstGeom prst="rect">
            <a:avLst/>
          </a:prstGeom>
          <a:noFill/>
          <a:ln w="25400" cap="flat" cmpd="sng" algn="ctr">
            <a:solidFill>
              <a:srgbClr val="4F81BD">
                <a:shade val="50000"/>
              </a:srgbClr>
            </a:solidFill>
            <a:prstDash val="solid"/>
          </a:ln>
          <a:effectLst/>
        </p:spPr>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ysClr val="window" lastClr="FFFFFF"/>
              </a:solidFill>
              <a:effectLst/>
              <a:uLnTx/>
              <a:uFillTx/>
              <a:latin typeface="Calibri"/>
              <a:ea typeface="+mn-ea"/>
              <a:cs typeface="+mn-cs"/>
            </a:endParaRPr>
          </a:p>
        </p:txBody>
      </p:sp>
    </p:spTree>
    <p:extLst>
      <p:ext uri="{BB962C8B-B14F-4D97-AF65-F5344CB8AC3E}">
        <p14:creationId xmlns:p14="http://schemas.microsoft.com/office/powerpoint/2010/main" val="2834931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Components of an Object Page</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pic>
        <p:nvPicPr>
          <p:cNvPr id="2" name="Picture 1">
            <a:extLst>
              <a:ext uri="{FF2B5EF4-FFF2-40B4-BE49-F238E27FC236}">
                <a16:creationId xmlns:a16="http://schemas.microsoft.com/office/drawing/2014/main" id="{53846FDB-1807-4A36-B387-83306B06334A}"/>
              </a:ext>
            </a:extLst>
          </p:cNvPr>
          <p:cNvPicPr>
            <a:picLocks noChangeAspect="1"/>
          </p:cNvPicPr>
          <p:nvPr/>
        </p:nvPicPr>
        <p:blipFill>
          <a:blip r:embed="rId3"/>
          <a:stretch>
            <a:fillRect/>
          </a:stretch>
        </p:blipFill>
        <p:spPr>
          <a:xfrm>
            <a:off x="424265" y="877877"/>
            <a:ext cx="11343470" cy="5574865"/>
          </a:xfrm>
          <a:prstGeom prst="rect">
            <a:avLst/>
          </a:prstGeom>
        </p:spPr>
      </p:pic>
    </p:spTree>
    <p:extLst>
      <p:ext uri="{BB962C8B-B14F-4D97-AF65-F5344CB8AC3E}">
        <p14:creationId xmlns:p14="http://schemas.microsoft.com/office/powerpoint/2010/main" val="1070869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Fiori Extension Pack in VS Code</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pic>
        <p:nvPicPr>
          <p:cNvPr id="2" name="Picture 1">
            <a:extLst>
              <a:ext uri="{FF2B5EF4-FFF2-40B4-BE49-F238E27FC236}">
                <a16:creationId xmlns:a16="http://schemas.microsoft.com/office/drawing/2014/main" id="{E1D1FBC9-102B-4C7D-90F1-7C37C46CF506}"/>
              </a:ext>
            </a:extLst>
          </p:cNvPr>
          <p:cNvPicPr>
            <a:picLocks noChangeAspect="1"/>
          </p:cNvPicPr>
          <p:nvPr/>
        </p:nvPicPr>
        <p:blipFill>
          <a:blip r:embed="rId3"/>
          <a:stretch>
            <a:fillRect/>
          </a:stretch>
        </p:blipFill>
        <p:spPr>
          <a:xfrm>
            <a:off x="330926" y="915921"/>
            <a:ext cx="11297673" cy="5452482"/>
          </a:xfrm>
          <a:prstGeom prst="rect">
            <a:avLst/>
          </a:prstGeom>
        </p:spPr>
      </p:pic>
    </p:spTree>
    <p:extLst>
      <p:ext uri="{BB962C8B-B14F-4D97-AF65-F5344CB8AC3E}">
        <p14:creationId xmlns:p14="http://schemas.microsoft.com/office/powerpoint/2010/main" val="4052101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3879678" y="3011089"/>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17</a:t>
            </a:r>
          </a:p>
        </p:txBody>
      </p:sp>
    </p:spTree>
    <p:extLst>
      <p:ext uri="{BB962C8B-B14F-4D97-AF65-F5344CB8AC3E}">
        <p14:creationId xmlns:p14="http://schemas.microsoft.com/office/powerpoint/2010/main" val="3991243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6164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17</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73A79EAA-1647-4107-B296-669CE3D2F38F}"/>
              </a:ext>
            </a:extLst>
          </p:cNvPr>
          <p:cNvSpPr txBox="1"/>
          <p:nvPr/>
        </p:nvSpPr>
        <p:spPr>
          <a:xfrm>
            <a:off x="388586" y="899721"/>
            <a:ext cx="5308829" cy="3139321"/>
          </a:xfrm>
          <a:prstGeom prst="rect">
            <a:avLst/>
          </a:prstGeom>
          <a:noFill/>
        </p:spPr>
        <p:txBody>
          <a:bodyPr wrap="square" rtlCol="0">
            <a:spAutoFit/>
          </a:bodyPr>
          <a:lstStyle/>
          <a:p>
            <a:pPr marL="285750" indent="-285750">
              <a:buFont typeface="Arial" panose="020B0604020202020204" pitchFamily="34" charset="0"/>
              <a:buChar char="•"/>
            </a:pPr>
            <a:r>
              <a:rPr lang="it-IT" dirty="0">
                <a:solidFill>
                  <a:srgbClr val="242424"/>
                </a:solidFill>
              </a:rPr>
              <a:t>Types of Fiori Apps</a:t>
            </a:r>
          </a:p>
          <a:p>
            <a:pPr marL="285750" indent="-285750">
              <a:buFont typeface="Arial" panose="020B0604020202020204" pitchFamily="34" charset="0"/>
              <a:buChar char="•"/>
            </a:pPr>
            <a:r>
              <a:rPr lang="it-IT" dirty="0">
                <a:solidFill>
                  <a:srgbClr val="242424"/>
                </a:solidFill>
              </a:rPr>
              <a:t>Understanding Data Model</a:t>
            </a:r>
          </a:p>
          <a:p>
            <a:pPr marL="285750" indent="-285750">
              <a:buFont typeface="Arial" panose="020B0604020202020204" pitchFamily="34" charset="0"/>
              <a:buChar char="•"/>
            </a:pPr>
            <a:r>
              <a:rPr lang="it-IT" dirty="0">
                <a:solidFill>
                  <a:srgbClr val="242424"/>
                </a:solidFill>
              </a:rPr>
              <a:t>Creating Fiori App uisng Template in BAS</a:t>
            </a:r>
          </a:p>
          <a:p>
            <a:pPr marL="285750" indent="-285750">
              <a:buFont typeface="Arial" panose="020B0604020202020204" pitchFamily="34" charset="0"/>
              <a:buChar char="•"/>
            </a:pPr>
            <a:r>
              <a:rPr lang="it-IT" dirty="0">
                <a:solidFill>
                  <a:srgbClr val="242424"/>
                </a:solidFill>
              </a:rPr>
              <a:t>Creating Fiori App uisng Template in VS Code</a:t>
            </a:r>
          </a:p>
          <a:p>
            <a:pPr marL="285750" indent="-285750">
              <a:buFont typeface="Arial" panose="020B0604020202020204" pitchFamily="34" charset="0"/>
              <a:buChar char="•"/>
            </a:pPr>
            <a:r>
              <a:rPr lang="it-IT" dirty="0">
                <a:solidFill>
                  <a:srgbClr val="242424"/>
                </a:solidFill>
              </a:rPr>
              <a:t>Fiori UX Consistency</a:t>
            </a:r>
          </a:p>
          <a:p>
            <a:pPr marL="285750" indent="-285750">
              <a:buFont typeface="Arial" panose="020B0604020202020204" pitchFamily="34" charset="0"/>
              <a:buChar char="•"/>
            </a:pPr>
            <a:r>
              <a:rPr lang="it-IT" dirty="0">
                <a:solidFill>
                  <a:srgbClr val="242424"/>
                </a:solidFill>
              </a:rPr>
              <a:t>Introduciton to Fiori Elements</a:t>
            </a:r>
          </a:p>
          <a:p>
            <a:pPr marL="285750" indent="-285750">
              <a:buFont typeface="Arial" panose="020B0604020202020204" pitchFamily="34" charset="0"/>
              <a:buChar char="•"/>
            </a:pPr>
            <a:r>
              <a:rPr lang="it-IT" dirty="0">
                <a:solidFill>
                  <a:srgbClr val="242424"/>
                </a:solidFill>
              </a:rPr>
              <a:t>Free Style v/s Fiori Elements Apps</a:t>
            </a:r>
          </a:p>
          <a:p>
            <a:pPr marL="285750" indent="-285750">
              <a:buFont typeface="Arial" panose="020B0604020202020204" pitchFamily="34" charset="0"/>
              <a:buChar char="•"/>
            </a:pPr>
            <a:r>
              <a:rPr lang="it-IT" dirty="0">
                <a:solidFill>
                  <a:srgbClr val="242424"/>
                </a:solidFill>
              </a:rPr>
              <a:t>Developer Persona – Fiori Elements</a:t>
            </a:r>
          </a:p>
          <a:p>
            <a:pPr marL="285750" indent="-285750">
              <a:buFont typeface="Arial" panose="020B0604020202020204" pitchFamily="34" charset="0"/>
              <a:buChar char="•"/>
            </a:pPr>
            <a:r>
              <a:rPr lang="it-IT" dirty="0">
                <a:solidFill>
                  <a:srgbClr val="242424"/>
                </a:solidFill>
              </a:rPr>
              <a:t>Introduction to Annotaions.</a:t>
            </a:r>
          </a:p>
          <a:p>
            <a:pPr marL="285750" indent="-285750">
              <a:buFont typeface="Arial" panose="020B0604020202020204" pitchFamily="34" charset="0"/>
              <a:buChar char="•"/>
            </a:pPr>
            <a:r>
              <a:rPr lang="it-IT" dirty="0">
                <a:solidFill>
                  <a:srgbClr val="242424"/>
                </a:solidFill>
              </a:rPr>
              <a:t>List Report Application – Fiori Element</a:t>
            </a:r>
          </a:p>
          <a:p>
            <a:pPr marL="285750" indent="-285750">
              <a:buFont typeface="Arial" panose="020B0604020202020204" pitchFamily="34" charset="0"/>
              <a:buChar char="•"/>
            </a:pPr>
            <a:r>
              <a:rPr lang="it-IT" dirty="0">
                <a:solidFill>
                  <a:srgbClr val="242424"/>
                </a:solidFill>
              </a:rPr>
              <a:t>Analytic List Page – Fiori Element</a:t>
            </a:r>
            <a:endParaRPr lang="en-US" dirty="0"/>
          </a:p>
        </p:txBody>
      </p:sp>
      <p:sp>
        <p:nvSpPr>
          <p:cNvPr id="9" name="Footer Placeholder 45">
            <a:extLst>
              <a:ext uri="{FF2B5EF4-FFF2-40B4-BE49-F238E27FC236}">
                <a16:creationId xmlns:a16="http://schemas.microsoft.com/office/drawing/2014/main" id="{51D77C38-BB47-4E3F-84A5-C28B21492055}"/>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7" name="Picture 2" descr="Event management. performance efficiency, time optimization, reminder. task and project deadline flat design element. appointment date reminding. Free Vector">
            <a:extLst>
              <a:ext uri="{FF2B5EF4-FFF2-40B4-BE49-F238E27FC236}">
                <a16:creationId xmlns:a16="http://schemas.microsoft.com/office/drawing/2014/main" id="{B0990A4E-8C1B-44E1-A42A-9319E035D7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320" y="752135"/>
            <a:ext cx="5353730" cy="5353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1857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9AC49-233B-418D-BDBF-E20D8DF47EBE}"/>
              </a:ext>
            </a:extLst>
          </p:cNvPr>
          <p:cNvSpPr>
            <a:spLocks noGrp="1"/>
          </p:cNvSpPr>
          <p:nvPr>
            <p:ph type="title"/>
          </p:nvPr>
        </p:nvSpPr>
        <p:spPr>
          <a:xfrm>
            <a:off x="89512" y="106009"/>
            <a:ext cx="10969943" cy="711081"/>
          </a:xfrm>
        </p:spPr>
        <p:txBody>
          <a:bodyPr/>
          <a:lstStyle/>
          <a:p>
            <a:r>
              <a:rPr lang="en-US" sz="2800" dirty="0">
                <a:solidFill>
                  <a:prstClr val="black"/>
                </a:solidFill>
                <a:latin typeface="Cooper Black" panose="0208090404030B020404" pitchFamily="18" charset="0"/>
              </a:rPr>
              <a:t>Types of Fiori Apps</a:t>
            </a:r>
          </a:p>
        </p:txBody>
      </p:sp>
      <p:sp>
        <p:nvSpPr>
          <p:cNvPr id="3" name="TextBox 2">
            <a:extLst>
              <a:ext uri="{FF2B5EF4-FFF2-40B4-BE49-F238E27FC236}">
                <a16:creationId xmlns:a16="http://schemas.microsoft.com/office/drawing/2014/main" id="{C0F614DD-D293-452D-9440-86CB45BC3703}"/>
              </a:ext>
            </a:extLst>
          </p:cNvPr>
          <p:cNvSpPr txBox="1"/>
          <p:nvPr/>
        </p:nvSpPr>
        <p:spPr>
          <a:xfrm>
            <a:off x="4943872" y="6550224"/>
            <a:ext cx="3456384" cy="307777"/>
          </a:xfrm>
          <a:prstGeom prst="rect">
            <a:avLst/>
          </a:prstGeom>
          <a:noFill/>
        </p:spPr>
        <p:txBody>
          <a:bodyPr wrap="square" rtlCol="0">
            <a:spAutoFit/>
          </a:bodyPr>
          <a:lstStyle/>
          <a:p>
            <a:pPr defTabSz="1218987"/>
            <a:r>
              <a:rPr lang="en-US" sz="1400" b="1" dirty="0">
                <a:solidFill>
                  <a:prstClr val="black"/>
                </a:solidFill>
                <a:latin typeface="Arial Rounded MT Bold" panose="020F0704030504030204" pitchFamily="34" charset="0"/>
                <a:ea typeface="Arial Unicode MS" panose="020B0604020202020204" pitchFamily="34" charset="-128"/>
                <a:cs typeface="Arial Unicode MS" panose="020B0604020202020204" pitchFamily="34" charset="-128"/>
              </a:rPr>
              <a:t>www.anubhavtrainings.com</a:t>
            </a:r>
            <a:endParaRPr lang="en-IN" sz="1400" b="1" dirty="0">
              <a:solidFill>
                <a:prstClr val="black"/>
              </a:solidFill>
              <a:latin typeface="Arial Rounded MT Bold" panose="020F0704030504030204" pitchFamily="34" charset="0"/>
              <a:ea typeface="Arial Unicode MS" panose="020B0604020202020204" pitchFamily="34" charset="-128"/>
              <a:cs typeface="Arial Unicode MS" panose="020B0604020202020204" pitchFamily="34" charset="-128"/>
            </a:endParaRPr>
          </a:p>
        </p:txBody>
      </p:sp>
      <p:pic>
        <p:nvPicPr>
          <p:cNvPr id="4" name="Picture 3">
            <a:extLst>
              <a:ext uri="{FF2B5EF4-FFF2-40B4-BE49-F238E27FC236}">
                <a16:creationId xmlns:a16="http://schemas.microsoft.com/office/drawing/2014/main" id="{6C2E3A6B-9388-4401-B2EA-F5EAA09D0D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24393" y="106009"/>
            <a:ext cx="2335203" cy="762895"/>
          </a:xfrm>
          <a:prstGeom prst="rect">
            <a:avLst/>
          </a:prstGeom>
        </p:spPr>
      </p:pic>
      <p:sp>
        <p:nvSpPr>
          <p:cNvPr id="5" name="Rectangle 4">
            <a:extLst>
              <a:ext uri="{FF2B5EF4-FFF2-40B4-BE49-F238E27FC236}">
                <a16:creationId xmlns:a16="http://schemas.microsoft.com/office/drawing/2014/main" id="{08127C47-518E-4BBF-BF3B-4F26332CF4FB}"/>
              </a:ext>
            </a:extLst>
          </p:cNvPr>
          <p:cNvSpPr/>
          <p:nvPr/>
        </p:nvSpPr>
        <p:spPr>
          <a:xfrm>
            <a:off x="4053385" y="1058404"/>
            <a:ext cx="4722126" cy="464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Types of Fiori Apps</a:t>
            </a:r>
            <a:endParaRPr lang="en-IN" dirty="0"/>
          </a:p>
        </p:txBody>
      </p:sp>
      <p:sp>
        <p:nvSpPr>
          <p:cNvPr id="6" name="Rectangle 5">
            <a:extLst>
              <a:ext uri="{FF2B5EF4-FFF2-40B4-BE49-F238E27FC236}">
                <a16:creationId xmlns:a16="http://schemas.microsoft.com/office/drawing/2014/main" id="{335344EB-029B-4E61-B4CE-0FA13FF6A595}"/>
              </a:ext>
            </a:extLst>
          </p:cNvPr>
          <p:cNvSpPr/>
          <p:nvPr/>
        </p:nvSpPr>
        <p:spPr>
          <a:xfrm>
            <a:off x="532263" y="2443647"/>
            <a:ext cx="3016155" cy="7110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Transactional Fiori Apps</a:t>
            </a:r>
            <a:endParaRPr lang="en-IN" dirty="0"/>
          </a:p>
        </p:txBody>
      </p:sp>
      <p:sp>
        <p:nvSpPr>
          <p:cNvPr id="7" name="Rectangle 6">
            <a:extLst>
              <a:ext uri="{FF2B5EF4-FFF2-40B4-BE49-F238E27FC236}">
                <a16:creationId xmlns:a16="http://schemas.microsoft.com/office/drawing/2014/main" id="{211FA845-FA43-42D2-B43B-A3A34557FAC4}"/>
              </a:ext>
            </a:extLst>
          </p:cNvPr>
          <p:cNvSpPr/>
          <p:nvPr/>
        </p:nvSpPr>
        <p:spPr>
          <a:xfrm>
            <a:off x="4906370" y="2437904"/>
            <a:ext cx="3016155" cy="7110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Fact Sheet / Smart Filter</a:t>
            </a:r>
            <a:endParaRPr lang="en-IN" dirty="0"/>
          </a:p>
        </p:txBody>
      </p:sp>
      <p:sp>
        <p:nvSpPr>
          <p:cNvPr id="8" name="Rectangle 7">
            <a:extLst>
              <a:ext uri="{FF2B5EF4-FFF2-40B4-BE49-F238E27FC236}">
                <a16:creationId xmlns:a16="http://schemas.microsoft.com/office/drawing/2014/main" id="{586404FA-3620-4108-8938-B88B77F40551}"/>
              </a:ext>
            </a:extLst>
          </p:cNvPr>
          <p:cNvSpPr/>
          <p:nvPr/>
        </p:nvSpPr>
        <p:spPr>
          <a:xfrm>
            <a:off x="8943441" y="2443646"/>
            <a:ext cx="3016155" cy="7110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Analytical Fiori Apps</a:t>
            </a:r>
            <a:endParaRPr lang="en-IN" dirty="0"/>
          </a:p>
        </p:txBody>
      </p:sp>
      <p:cxnSp>
        <p:nvCxnSpPr>
          <p:cNvPr id="10" name="Connector: Elbow 9">
            <a:extLst>
              <a:ext uri="{FF2B5EF4-FFF2-40B4-BE49-F238E27FC236}">
                <a16:creationId xmlns:a16="http://schemas.microsoft.com/office/drawing/2014/main" id="{1B9023B0-B625-4EEC-816A-AB52CAD58B14}"/>
              </a:ext>
            </a:extLst>
          </p:cNvPr>
          <p:cNvCxnSpPr>
            <a:stCxn id="5" idx="2"/>
            <a:endCxn id="6" idx="0"/>
          </p:cNvCxnSpPr>
          <p:nvPr/>
        </p:nvCxnSpPr>
        <p:spPr>
          <a:xfrm rot="5400000">
            <a:off x="3766786" y="-204016"/>
            <a:ext cx="921219" cy="437410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ED7857C-D6C6-4733-9D6F-8333485C9E43}"/>
              </a:ext>
            </a:extLst>
          </p:cNvPr>
          <p:cNvCxnSpPr>
            <a:stCxn id="5" idx="2"/>
            <a:endCxn id="7" idx="0"/>
          </p:cNvCxnSpPr>
          <p:nvPr/>
        </p:nvCxnSpPr>
        <p:spPr>
          <a:xfrm>
            <a:off x="6414448" y="1522428"/>
            <a:ext cx="0" cy="9154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32336ABC-E778-452C-9508-A360BF1AD8D3}"/>
              </a:ext>
            </a:extLst>
          </p:cNvPr>
          <p:cNvCxnSpPr>
            <a:stCxn id="5" idx="2"/>
            <a:endCxn id="8" idx="0"/>
          </p:cNvCxnSpPr>
          <p:nvPr/>
        </p:nvCxnSpPr>
        <p:spPr>
          <a:xfrm rot="16200000" flipH="1">
            <a:off x="7972374" y="-35499"/>
            <a:ext cx="921218" cy="40370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ight Brace 15">
            <a:extLst>
              <a:ext uri="{FF2B5EF4-FFF2-40B4-BE49-F238E27FC236}">
                <a16:creationId xmlns:a16="http://schemas.microsoft.com/office/drawing/2014/main" id="{C67A0532-781D-4D07-BAEC-83E3E5B85DE6}"/>
              </a:ext>
            </a:extLst>
          </p:cNvPr>
          <p:cNvSpPr/>
          <p:nvPr/>
        </p:nvSpPr>
        <p:spPr>
          <a:xfrm rot="16200000">
            <a:off x="8171329" y="1321044"/>
            <a:ext cx="943029" cy="227847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7" name="TextBox 16">
            <a:extLst>
              <a:ext uri="{FF2B5EF4-FFF2-40B4-BE49-F238E27FC236}">
                <a16:creationId xmlns:a16="http://schemas.microsoft.com/office/drawing/2014/main" id="{8A5E043E-1CE5-4334-85AE-2625580ADBBC}"/>
              </a:ext>
            </a:extLst>
          </p:cNvPr>
          <p:cNvSpPr txBox="1"/>
          <p:nvPr/>
        </p:nvSpPr>
        <p:spPr>
          <a:xfrm>
            <a:off x="8047781" y="1574241"/>
            <a:ext cx="1710366" cy="369332"/>
          </a:xfrm>
          <a:prstGeom prst="rect">
            <a:avLst/>
          </a:prstGeom>
          <a:noFill/>
        </p:spPr>
        <p:txBody>
          <a:bodyPr wrap="square" rtlCol="0">
            <a:spAutoFit/>
          </a:bodyPr>
          <a:lstStyle/>
          <a:p>
            <a:r>
              <a:rPr lang="en-US" dirty="0"/>
              <a:t>Fiori Elements</a:t>
            </a:r>
            <a:endParaRPr lang="en-IN" dirty="0"/>
          </a:p>
        </p:txBody>
      </p:sp>
      <p:sp>
        <p:nvSpPr>
          <p:cNvPr id="18" name="Rectangle 17">
            <a:extLst>
              <a:ext uri="{FF2B5EF4-FFF2-40B4-BE49-F238E27FC236}">
                <a16:creationId xmlns:a16="http://schemas.microsoft.com/office/drawing/2014/main" id="{CD4783EF-EEDB-4C39-A5F4-8F4FFCDC7541}"/>
              </a:ext>
            </a:extLst>
          </p:cNvPr>
          <p:cNvSpPr/>
          <p:nvPr/>
        </p:nvSpPr>
        <p:spPr>
          <a:xfrm>
            <a:off x="1296929" y="3429000"/>
            <a:ext cx="2251489" cy="528851"/>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 Style Fiori App</a:t>
            </a:r>
            <a:endParaRPr lang="en-IN" dirty="0"/>
          </a:p>
        </p:txBody>
      </p:sp>
      <p:sp>
        <p:nvSpPr>
          <p:cNvPr id="19" name="Rectangle 18">
            <a:extLst>
              <a:ext uri="{FF2B5EF4-FFF2-40B4-BE49-F238E27FC236}">
                <a16:creationId xmlns:a16="http://schemas.microsoft.com/office/drawing/2014/main" id="{874DFAF8-06AE-4EAA-BEB2-BACB6FA36B18}"/>
              </a:ext>
            </a:extLst>
          </p:cNvPr>
          <p:cNvSpPr/>
          <p:nvPr/>
        </p:nvSpPr>
        <p:spPr>
          <a:xfrm>
            <a:off x="1296928" y="4149928"/>
            <a:ext cx="2251489" cy="528851"/>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Master Details</a:t>
            </a:r>
            <a:endParaRPr lang="en-IN" dirty="0"/>
          </a:p>
        </p:txBody>
      </p:sp>
      <p:sp>
        <p:nvSpPr>
          <p:cNvPr id="20" name="Rectangle 19">
            <a:extLst>
              <a:ext uri="{FF2B5EF4-FFF2-40B4-BE49-F238E27FC236}">
                <a16:creationId xmlns:a16="http://schemas.microsoft.com/office/drawing/2014/main" id="{2FE2B939-52F7-4393-BC8D-9A25C7D4F7A8}"/>
              </a:ext>
            </a:extLst>
          </p:cNvPr>
          <p:cNvSpPr/>
          <p:nvPr/>
        </p:nvSpPr>
        <p:spPr>
          <a:xfrm>
            <a:off x="1296928" y="4806721"/>
            <a:ext cx="2251489" cy="528851"/>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Worklist</a:t>
            </a:r>
            <a:endParaRPr lang="en-IN" dirty="0"/>
          </a:p>
        </p:txBody>
      </p:sp>
      <p:sp>
        <p:nvSpPr>
          <p:cNvPr id="21" name="Rectangle 20">
            <a:extLst>
              <a:ext uri="{FF2B5EF4-FFF2-40B4-BE49-F238E27FC236}">
                <a16:creationId xmlns:a16="http://schemas.microsoft.com/office/drawing/2014/main" id="{5A07B461-97CB-4198-BDF3-2DB8897873B7}"/>
              </a:ext>
            </a:extLst>
          </p:cNvPr>
          <p:cNvSpPr/>
          <p:nvPr/>
        </p:nvSpPr>
        <p:spPr>
          <a:xfrm>
            <a:off x="1296927" y="5463514"/>
            <a:ext cx="2251489" cy="52885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BOPF Based Apps</a:t>
            </a:r>
          </a:p>
          <a:p>
            <a:pPr algn="ctr"/>
            <a:r>
              <a:rPr lang="en-US" dirty="0"/>
              <a:t>(CDS view)</a:t>
            </a:r>
            <a:endParaRPr lang="en-IN" dirty="0"/>
          </a:p>
        </p:txBody>
      </p:sp>
      <p:sp>
        <p:nvSpPr>
          <p:cNvPr id="22" name="Rectangle 21">
            <a:extLst>
              <a:ext uri="{FF2B5EF4-FFF2-40B4-BE49-F238E27FC236}">
                <a16:creationId xmlns:a16="http://schemas.microsoft.com/office/drawing/2014/main" id="{A76252A1-076D-458A-B453-A6B189C24E72}"/>
              </a:ext>
            </a:extLst>
          </p:cNvPr>
          <p:cNvSpPr/>
          <p:nvPr/>
        </p:nvSpPr>
        <p:spPr>
          <a:xfrm>
            <a:off x="5791276" y="3453840"/>
            <a:ext cx="2424675" cy="528851"/>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Display Data in Smart table</a:t>
            </a:r>
            <a:endParaRPr lang="en-IN" dirty="0"/>
          </a:p>
        </p:txBody>
      </p:sp>
      <p:sp>
        <p:nvSpPr>
          <p:cNvPr id="24" name="Rectangle 23">
            <a:extLst>
              <a:ext uri="{FF2B5EF4-FFF2-40B4-BE49-F238E27FC236}">
                <a16:creationId xmlns:a16="http://schemas.microsoft.com/office/drawing/2014/main" id="{7B23A0F5-E6C6-4265-8DA5-932EC82E57C1}"/>
              </a:ext>
            </a:extLst>
          </p:cNvPr>
          <p:cNvSpPr/>
          <p:nvPr/>
        </p:nvSpPr>
        <p:spPr>
          <a:xfrm>
            <a:off x="5791276" y="4070287"/>
            <a:ext cx="2424675" cy="52885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SAP Analytic List Page</a:t>
            </a:r>
            <a:endParaRPr lang="en-IN" dirty="0"/>
          </a:p>
        </p:txBody>
      </p:sp>
      <p:sp>
        <p:nvSpPr>
          <p:cNvPr id="25" name="Rectangle 24">
            <a:extLst>
              <a:ext uri="{FF2B5EF4-FFF2-40B4-BE49-F238E27FC236}">
                <a16:creationId xmlns:a16="http://schemas.microsoft.com/office/drawing/2014/main" id="{287909C9-2B01-4D8C-839E-E1ACB5435E81}"/>
              </a:ext>
            </a:extLst>
          </p:cNvPr>
          <p:cNvSpPr/>
          <p:nvPr/>
        </p:nvSpPr>
        <p:spPr>
          <a:xfrm>
            <a:off x="10010709" y="3489537"/>
            <a:ext cx="2424675" cy="52885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Query Browser Tile</a:t>
            </a:r>
            <a:endParaRPr lang="en-IN" dirty="0"/>
          </a:p>
        </p:txBody>
      </p:sp>
      <p:sp>
        <p:nvSpPr>
          <p:cNvPr id="26" name="Rectangle 25">
            <a:extLst>
              <a:ext uri="{FF2B5EF4-FFF2-40B4-BE49-F238E27FC236}">
                <a16:creationId xmlns:a16="http://schemas.microsoft.com/office/drawing/2014/main" id="{14EDF529-B021-44D3-86EC-139023345E7D}"/>
              </a:ext>
            </a:extLst>
          </p:cNvPr>
          <p:cNvSpPr/>
          <p:nvPr/>
        </p:nvSpPr>
        <p:spPr>
          <a:xfrm>
            <a:off x="10010709" y="4149927"/>
            <a:ext cx="2424675" cy="528851"/>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Overview Pages</a:t>
            </a:r>
            <a:endParaRPr lang="en-IN" dirty="0"/>
          </a:p>
        </p:txBody>
      </p:sp>
      <p:sp>
        <p:nvSpPr>
          <p:cNvPr id="27" name="Rectangle 26">
            <a:extLst>
              <a:ext uri="{FF2B5EF4-FFF2-40B4-BE49-F238E27FC236}">
                <a16:creationId xmlns:a16="http://schemas.microsoft.com/office/drawing/2014/main" id="{B8F58192-89D3-4621-B32D-94B7704F9491}"/>
              </a:ext>
            </a:extLst>
          </p:cNvPr>
          <p:cNvSpPr/>
          <p:nvPr/>
        </p:nvSpPr>
        <p:spPr>
          <a:xfrm>
            <a:off x="10010708" y="4799853"/>
            <a:ext cx="2424675" cy="528851"/>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KPI Modeler</a:t>
            </a:r>
            <a:endParaRPr lang="en-IN" dirty="0"/>
          </a:p>
        </p:txBody>
      </p:sp>
      <p:sp>
        <p:nvSpPr>
          <p:cNvPr id="28" name="Rectangle 27">
            <a:extLst>
              <a:ext uri="{FF2B5EF4-FFF2-40B4-BE49-F238E27FC236}">
                <a16:creationId xmlns:a16="http://schemas.microsoft.com/office/drawing/2014/main" id="{CEFB0F45-6CDB-4695-BD2D-0D2B91961B46}"/>
              </a:ext>
            </a:extLst>
          </p:cNvPr>
          <p:cNvSpPr/>
          <p:nvPr/>
        </p:nvSpPr>
        <p:spPr>
          <a:xfrm>
            <a:off x="10010707" y="5464522"/>
            <a:ext cx="2424675" cy="528851"/>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 Style Analytic App</a:t>
            </a:r>
            <a:endParaRPr lang="en-IN" dirty="0"/>
          </a:p>
        </p:txBody>
      </p:sp>
      <p:sp>
        <p:nvSpPr>
          <p:cNvPr id="29" name="Rectangle 28">
            <a:extLst>
              <a:ext uri="{FF2B5EF4-FFF2-40B4-BE49-F238E27FC236}">
                <a16:creationId xmlns:a16="http://schemas.microsoft.com/office/drawing/2014/main" id="{991BA06E-B453-49DC-93C8-6D9279662D13}"/>
              </a:ext>
            </a:extLst>
          </p:cNvPr>
          <p:cNvSpPr/>
          <p:nvPr/>
        </p:nvSpPr>
        <p:spPr>
          <a:xfrm>
            <a:off x="4943872" y="134861"/>
            <a:ext cx="487937" cy="212462"/>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29">
            <a:extLst>
              <a:ext uri="{FF2B5EF4-FFF2-40B4-BE49-F238E27FC236}">
                <a16:creationId xmlns:a16="http://schemas.microsoft.com/office/drawing/2014/main" id="{F2FDD621-F07D-4FDA-A686-F6E428079EFA}"/>
              </a:ext>
            </a:extLst>
          </p:cNvPr>
          <p:cNvSpPr/>
          <p:nvPr/>
        </p:nvSpPr>
        <p:spPr>
          <a:xfrm>
            <a:off x="4943872" y="383082"/>
            <a:ext cx="487937" cy="212462"/>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ectangle 30">
            <a:extLst>
              <a:ext uri="{FF2B5EF4-FFF2-40B4-BE49-F238E27FC236}">
                <a16:creationId xmlns:a16="http://schemas.microsoft.com/office/drawing/2014/main" id="{D7D87521-26B8-481B-B53A-A5191447C861}"/>
              </a:ext>
            </a:extLst>
          </p:cNvPr>
          <p:cNvSpPr/>
          <p:nvPr/>
        </p:nvSpPr>
        <p:spPr>
          <a:xfrm>
            <a:off x="4943872" y="641740"/>
            <a:ext cx="487937" cy="21246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TextBox 31">
            <a:extLst>
              <a:ext uri="{FF2B5EF4-FFF2-40B4-BE49-F238E27FC236}">
                <a16:creationId xmlns:a16="http://schemas.microsoft.com/office/drawing/2014/main" id="{C5B62435-F29D-4EF3-9C26-D478E1766BA9}"/>
              </a:ext>
            </a:extLst>
          </p:cNvPr>
          <p:cNvSpPr txBox="1"/>
          <p:nvPr/>
        </p:nvSpPr>
        <p:spPr>
          <a:xfrm>
            <a:off x="5513695" y="94192"/>
            <a:ext cx="3361507" cy="276999"/>
          </a:xfrm>
          <a:prstGeom prst="rect">
            <a:avLst/>
          </a:prstGeom>
          <a:noFill/>
        </p:spPr>
        <p:txBody>
          <a:bodyPr wrap="square" rtlCol="0">
            <a:spAutoFit/>
          </a:bodyPr>
          <a:lstStyle/>
          <a:p>
            <a:r>
              <a:rPr lang="en-US" sz="1200" dirty="0"/>
              <a:t>SAP UI5 and Fiori Development</a:t>
            </a:r>
            <a:endParaRPr lang="en-IN" sz="1200" dirty="0"/>
          </a:p>
        </p:txBody>
      </p:sp>
      <p:sp>
        <p:nvSpPr>
          <p:cNvPr id="33" name="TextBox 32">
            <a:extLst>
              <a:ext uri="{FF2B5EF4-FFF2-40B4-BE49-F238E27FC236}">
                <a16:creationId xmlns:a16="http://schemas.microsoft.com/office/drawing/2014/main" id="{3C807E9A-3EE6-4273-9637-AE983534609E}"/>
              </a:ext>
            </a:extLst>
          </p:cNvPr>
          <p:cNvSpPr txBox="1"/>
          <p:nvPr/>
        </p:nvSpPr>
        <p:spPr>
          <a:xfrm>
            <a:off x="5472752" y="373433"/>
            <a:ext cx="3361507" cy="276999"/>
          </a:xfrm>
          <a:prstGeom prst="rect">
            <a:avLst/>
          </a:prstGeom>
          <a:noFill/>
        </p:spPr>
        <p:txBody>
          <a:bodyPr wrap="square" rtlCol="0">
            <a:spAutoFit/>
          </a:bodyPr>
          <a:lstStyle/>
          <a:p>
            <a:r>
              <a:rPr lang="en-US" sz="1200" dirty="0"/>
              <a:t>ABAP on HANA Cum S.4HANA CDS</a:t>
            </a:r>
            <a:endParaRPr lang="en-IN" sz="1200" dirty="0"/>
          </a:p>
        </p:txBody>
      </p:sp>
      <p:sp>
        <p:nvSpPr>
          <p:cNvPr id="34" name="TextBox 33">
            <a:extLst>
              <a:ext uri="{FF2B5EF4-FFF2-40B4-BE49-F238E27FC236}">
                <a16:creationId xmlns:a16="http://schemas.microsoft.com/office/drawing/2014/main" id="{8EAE58A5-5150-49E2-904B-15B5BC7EDCC0}"/>
              </a:ext>
            </a:extLst>
          </p:cNvPr>
          <p:cNvSpPr txBox="1"/>
          <p:nvPr/>
        </p:nvSpPr>
        <p:spPr>
          <a:xfrm>
            <a:off x="5472751" y="630347"/>
            <a:ext cx="3361507" cy="276999"/>
          </a:xfrm>
          <a:prstGeom prst="rect">
            <a:avLst/>
          </a:prstGeom>
          <a:noFill/>
        </p:spPr>
        <p:txBody>
          <a:bodyPr wrap="square" rtlCol="0">
            <a:spAutoFit/>
          </a:bodyPr>
          <a:lstStyle/>
          <a:p>
            <a:r>
              <a:rPr lang="en-US" sz="1200" dirty="0"/>
              <a:t>Fiori Advance and Security</a:t>
            </a:r>
            <a:endParaRPr lang="en-IN" sz="1200" dirty="0"/>
          </a:p>
        </p:txBody>
      </p:sp>
      <p:sp>
        <p:nvSpPr>
          <p:cNvPr id="35" name="TextBox 34">
            <a:extLst>
              <a:ext uri="{FF2B5EF4-FFF2-40B4-BE49-F238E27FC236}">
                <a16:creationId xmlns:a16="http://schemas.microsoft.com/office/drawing/2014/main" id="{B153830D-E352-4ADB-B67D-F6E82EFC9A9D}"/>
              </a:ext>
            </a:extLst>
          </p:cNvPr>
          <p:cNvSpPr txBox="1"/>
          <p:nvPr/>
        </p:nvSpPr>
        <p:spPr>
          <a:xfrm>
            <a:off x="4612943" y="4923667"/>
            <a:ext cx="5011450" cy="923330"/>
          </a:xfrm>
          <a:prstGeom prst="rect">
            <a:avLst/>
          </a:prstGeom>
          <a:noFill/>
        </p:spPr>
        <p:txBody>
          <a:bodyPr wrap="square" rtlCol="0">
            <a:spAutoFit/>
          </a:bodyPr>
          <a:lstStyle/>
          <a:p>
            <a:r>
              <a:rPr lang="en-US" dirty="0"/>
              <a:t>There 2 ways to create these apps</a:t>
            </a:r>
          </a:p>
          <a:p>
            <a:pPr marL="285750" indent="-285750">
              <a:buFontTx/>
              <a:buChar char="-"/>
            </a:pPr>
            <a:r>
              <a:rPr lang="en-US" dirty="0"/>
              <a:t>Using CDS View based annotations</a:t>
            </a:r>
          </a:p>
          <a:p>
            <a:pPr marL="285750" indent="-285750">
              <a:buFontTx/>
              <a:buChar char="-"/>
            </a:pPr>
            <a:r>
              <a:rPr lang="en-US" b="1" dirty="0">
                <a:solidFill>
                  <a:srgbClr val="00B050"/>
                </a:solidFill>
              </a:rPr>
              <a:t>SAP BAS/VS Code </a:t>
            </a:r>
            <a:r>
              <a:rPr lang="en-US" b="1">
                <a:solidFill>
                  <a:srgbClr val="00B050"/>
                </a:solidFill>
              </a:rPr>
              <a:t>annotation Editor</a:t>
            </a:r>
            <a:endParaRPr lang="en-IN" b="1" dirty="0">
              <a:solidFill>
                <a:srgbClr val="00B050"/>
              </a:solidFill>
            </a:endParaRPr>
          </a:p>
        </p:txBody>
      </p:sp>
    </p:spTree>
    <p:extLst>
      <p:ext uri="{BB962C8B-B14F-4D97-AF65-F5344CB8AC3E}">
        <p14:creationId xmlns:p14="http://schemas.microsoft.com/office/powerpoint/2010/main" val="17577776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D1EEFA69-CC8E-44F6-BB7C-577A52CC4ED7}"/>
              </a:ext>
            </a:extLst>
          </p:cNvPr>
          <p:cNvSpPr txBox="1">
            <a:spLocks/>
          </p:cNvSpPr>
          <p:nvPr/>
        </p:nvSpPr>
        <p:spPr>
          <a:xfrm>
            <a:off x="151041" y="128752"/>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Data Model</a:t>
            </a:r>
          </a:p>
        </p:txBody>
      </p:sp>
      <p:pic>
        <p:nvPicPr>
          <p:cNvPr id="61" name="Picture 60">
            <a:extLst>
              <a:ext uri="{FF2B5EF4-FFF2-40B4-BE49-F238E27FC236}">
                <a16:creationId xmlns:a16="http://schemas.microsoft.com/office/drawing/2014/main" id="{312DAB78-AB88-41AB-B800-07DDC380AE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2" name="TextBox 71">
            <a:extLst>
              <a:ext uri="{FF2B5EF4-FFF2-40B4-BE49-F238E27FC236}">
                <a16:creationId xmlns:a16="http://schemas.microsoft.com/office/drawing/2014/main" id="{778988C2-D62E-4961-BE8B-028CD724BC4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pic>
        <p:nvPicPr>
          <p:cNvPr id="3" name="Picture 2">
            <a:extLst>
              <a:ext uri="{FF2B5EF4-FFF2-40B4-BE49-F238E27FC236}">
                <a16:creationId xmlns:a16="http://schemas.microsoft.com/office/drawing/2014/main" id="{0D929884-260B-4B71-B536-F280BD61567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9018" y="830525"/>
            <a:ext cx="9419679" cy="5531304"/>
          </a:xfrm>
          <a:prstGeom prst="rect">
            <a:avLst/>
          </a:prstGeom>
        </p:spPr>
      </p:pic>
    </p:spTree>
    <p:extLst>
      <p:ext uri="{BB962C8B-B14F-4D97-AF65-F5344CB8AC3E}">
        <p14:creationId xmlns:p14="http://schemas.microsoft.com/office/powerpoint/2010/main" val="1111244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0" lang="en-US" sz="36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Fiori = UX Consistency</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5632311"/>
          </a:xfrm>
          <a:prstGeom prst="rect">
            <a:avLst/>
          </a:prstGeom>
          <a:noFill/>
        </p:spPr>
        <p:txBody>
          <a:bodyPr wrap="square" rtlCol="0">
            <a:spAutoFit/>
          </a:bodyPr>
          <a:lstStyle/>
          <a:p>
            <a:r>
              <a:rPr lang="en-US" b="1" dirty="0"/>
              <a:t>UX consistency</a:t>
            </a:r>
          </a:p>
          <a:p>
            <a:r>
              <a:rPr lang="en-US" dirty="0"/>
              <a:t>▪ Increases </a:t>
            </a:r>
            <a:r>
              <a:rPr lang="en-US" b="1" dirty="0"/>
              <a:t>adoption </a:t>
            </a:r>
            <a:r>
              <a:rPr lang="en-US" dirty="0"/>
              <a:t>of your app</a:t>
            </a:r>
          </a:p>
          <a:p>
            <a:r>
              <a:rPr lang="en-US" dirty="0"/>
              <a:t>▪ Improves business </a:t>
            </a:r>
            <a:r>
              <a:rPr lang="en-US" b="1" dirty="0"/>
              <a:t>user productivity</a:t>
            </a:r>
          </a:p>
          <a:p>
            <a:r>
              <a:rPr lang="en-US" dirty="0"/>
              <a:t>▪ Decreases </a:t>
            </a:r>
            <a:r>
              <a:rPr lang="en-US" b="1" dirty="0"/>
              <a:t>training time</a:t>
            </a:r>
          </a:p>
          <a:p>
            <a:r>
              <a:rPr lang="en-US" dirty="0"/>
              <a:t>▪ Improves </a:t>
            </a:r>
            <a:r>
              <a:rPr lang="en-US" b="1" dirty="0"/>
              <a:t>data quality</a:t>
            </a:r>
          </a:p>
          <a:p>
            <a:r>
              <a:rPr lang="en-US" dirty="0"/>
              <a:t>▪ Enhances user </a:t>
            </a:r>
            <a:r>
              <a:rPr lang="en-US" b="1" dirty="0"/>
              <a:t>satisfaction</a:t>
            </a:r>
          </a:p>
          <a:p>
            <a:endParaRPr lang="en-US" b="1" dirty="0"/>
          </a:p>
          <a:p>
            <a:r>
              <a:rPr lang="en-US" b="1" dirty="0"/>
              <a:t>SAP Fiori elements provides standard floorplans and uses metadata to streamline and accelerate developing SAPUI5 applications.</a:t>
            </a:r>
          </a:p>
          <a:p>
            <a:endParaRPr lang="en-US" dirty="0"/>
          </a:p>
          <a:p>
            <a:r>
              <a:rPr lang="en-US" b="1" dirty="0"/>
              <a:t>SAP Fiori elements</a:t>
            </a:r>
          </a:p>
          <a:p>
            <a:r>
              <a:rPr lang="en-US" dirty="0"/>
              <a:t>▪ Delivers </a:t>
            </a:r>
            <a:r>
              <a:rPr lang="en-US" b="1" dirty="0"/>
              <a:t>enterprise-ready </a:t>
            </a:r>
            <a:r>
              <a:rPr lang="en-US" dirty="0"/>
              <a:t>SAPUI5 apps based on</a:t>
            </a:r>
          </a:p>
          <a:p>
            <a:r>
              <a:rPr lang="en-US" dirty="0"/>
              <a:t>stable, optimized, out-of-the-box UI code</a:t>
            </a:r>
          </a:p>
          <a:p>
            <a:r>
              <a:rPr lang="en-US" dirty="0"/>
              <a:t>▪ Boosts </a:t>
            </a:r>
            <a:r>
              <a:rPr lang="en-US" b="1" dirty="0"/>
              <a:t>developer efficiency </a:t>
            </a:r>
            <a:r>
              <a:rPr lang="en-US" dirty="0"/>
              <a:t>by scaling development</a:t>
            </a:r>
          </a:p>
          <a:p>
            <a:r>
              <a:rPr lang="en-US" dirty="0"/>
              <a:t>and maintenance in a cost-efficient way</a:t>
            </a:r>
          </a:p>
          <a:p>
            <a:r>
              <a:rPr lang="en-US" dirty="0"/>
              <a:t>▪ Provides a centrally managed, </a:t>
            </a:r>
            <a:r>
              <a:rPr lang="en-US" b="1" dirty="0"/>
              <a:t>consistent UX</a:t>
            </a:r>
          </a:p>
          <a:p>
            <a:r>
              <a:rPr lang="en-US" dirty="0"/>
              <a:t>complying with the latest SAP Fiori design</a:t>
            </a:r>
          </a:p>
          <a:p>
            <a:r>
              <a:rPr lang="en-US" dirty="0"/>
              <a:t>▪ Ensures </a:t>
            </a:r>
            <a:r>
              <a:rPr lang="en-US" b="1" dirty="0"/>
              <a:t>upgrade stability </a:t>
            </a:r>
            <a:r>
              <a:rPr lang="en-US" dirty="0"/>
              <a:t>and forward compatibility</a:t>
            </a:r>
          </a:p>
          <a:p>
            <a:r>
              <a:rPr lang="en-US" dirty="0"/>
              <a:t>▪ Allows </a:t>
            </a:r>
            <a:r>
              <a:rPr lang="en-US" b="1" dirty="0"/>
              <a:t>extensibility </a:t>
            </a:r>
            <a:r>
              <a:rPr lang="en-US" dirty="0"/>
              <a:t>of standard floorplans with custom</a:t>
            </a:r>
          </a:p>
          <a:p>
            <a:r>
              <a:rPr lang="en-US" dirty="0"/>
              <a:t>controls and logic</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661515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878175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0" lang="en-US" sz="36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Free Style v/s Fiori Elements Apps</a:t>
            </a:r>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5">
            <a:extLst>
              <a:ext uri="{FF2B5EF4-FFF2-40B4-BE49-F238E27FC236}">
                <a16:creationId xmlns:a16="http://schemas.microsoft.com/office/drawing/2014/main" id="{23B810EE-32E5-4918-86DE-1EDC2625AEE4}"/>
              </a:ext>
            </a:extLst>
          </p:cNvPr>
          <p:cNvPicPr>
            <a:picLocks noChangeAspect="1"/>
          </p:cNvPicPr>
          <p:nvPr/>
        </p:nvPicPr>
        <p:blipFill>
          <a:blip r:embed="rId3"/>
          <a:stretch>
            <a:fillRect/>
          </a:stretch>
        </p:blipFill>
        <p:spPr>
          <a:xfrm>
            <a:off x="1740792" y="891320"/>
            <a:ext cx="8710415" cy="5075360"/>
          </a:xfrm>
          <a:prstGeom prst="rect">
            <a:avLst/>
          </a:prstGeom>
        </p:spPr>
      </p:pic>
    </p:spTree>
    <p:extLst>
      <p:ext uri="{BB962C8B-B14F-4D97-AF65-F5344CB8AC3E}">
        <p14:creationId xmlns:p14="http://schemas.microsoft.com/office/powerpoint/2010/main" val="33452617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0" lang="en-US" sz="36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Big Picture – Architecture </a:t>
            </a:r>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5">
            <a:extLst>
              <a:ext uri="{FF2B5EF4-FFF2-40B4-BE49-F238E27FC236}">
                <a16:creationId xmlns:a16="http://schemas.microsoft.com/office/drawing/2014/main" id="{4EE0A81D-05A0-4151-A8F2-E40A2952E4CA}"/>
              </a:ext>
            </a:extLst>
          </p:cNvPr>
          <p:cNvPicPr>
            <a:picLocks noChangeAspect="1"/>
          </p:cNvPicPr>
          <p:nvPr/>
        </p:nvPicPr>
        <p:blipFill>
          <a:blip r:embed="rId3"/>
          <a:stretch>
            <a:fillRect/>
          </a:stretch>
        </p:blipFill>
        <p:spPr>
          <a:xfrm>
            <a:off x="1523604" y="883700"/>
            <a:ext cx="9144792" cy="5090601"/>
          </a:xfrm>
          <a:prstGeom prst="rect">
            <a:avLst/>
          </a:prstGeom>
        </p:spPr>
      </p:pic>
    </p:spTree>
    <p:extLst>
      <p:ext uri="{BB962C8B-B14F-4D97-AF65-F5344CB8AC3E}">
        <p14:creationId xmlns:p14="http://schemas.microsoft.com/office/powerpoint/2010/main" val="1721055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0" lang="en-US" sz="36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Annotations</a:t>
            </a:r>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923330"/>
          </a:xfrm>
          <a:prstGeom prst="rect">
            <a:avLst/>
          </a:prstGeom>
          <a:noFill/>
        </p:spPr>
        <p:txBody>
          <a:bodyPr wrap="square" rtlCol="0">
            <a:spAutoFit/>
          </a:bodyPr>
          <a:lstStyle/>
          <a:p>
            <a:pPr algn="just"/>
            <a:r>
              <a:rPr lang="en-US" dirty="0">
                <a:solidFill>
                  <a:srgbClr val="000000"/>
                </a:solidFill>
                <a:latin typeface="Arial" panose="020B0604020202020204" pitchFamily="34" charset="0"/>
              </a:rPr>
              <a:t>Annotations are additional metadata and provide abstract definitions of data semantics. These abstract definitions are stored in vocabularies from OData and SAP. SAP Fiori elements understand the annotations and generates the UI based on them.</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6" name="TextBox 2">
            <a:extLst>
              <a:ext uri="{FF2B5EF4-FFF2-40B4-BE49-F238E27FC236}">
                <a16:creationId xmlns:a16="http://schemas.microsoft.com/office/drawing/2014/main" id="{BA121E67-5F90-41A7-B35B-405E6032A341}"/>
              </a:ext>
            </a:extLst>
          </p:cNvPr>
          <p:cNvSpPr txBox="1"/>
          <p:nvPr/>
        </p:nvSpPr>
        <p:spPr>
          <a:xfrm>
            <a:off x="1944582" y="1932346"/>
            <a:ext cx="3204755"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CDS View Annotations</a:t>
            </a:r>
          </a:p>
        </p:txBody>
      </p:sp>
      <p:sp>
        <p:nvSpPr>
          <p:cNvPr id="7" name="TextBox 6">
            <a:extLst>
              <a:ext uri="{FF2B5EF4-FFF2-40B4-BE49-F238E27FC236}">
                <a16:creationId xmlns:a16="http://schemas.microsoft.com/office/drawing/2014/main" id="{5814BEC7-1950-4990-BF5E-C1A3049F13A1}"/>
              </a:ext>
            </a:extLst>
          </p:cNvPr>
          <p:cNvSpPr txBox="1"/>
          <p:nvPr/>
        </p:nvSpPr>
        <p:spPr>
          <a:xfrm>
            <a:off x="7635633" y="1900080"/>
            <a:ext cx="3204755"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XML Annotations</a:t>
            </a:r>
          </a:p>
        </p:txBody>
      </p:sp>
      <p:cxnSp>
        <p:nvCxnSpPr>
          <p:cNvPr id="9" name="Straight Connector 8">
            <a:extLst>
              <a:ext uri="{FF2B5EF4-FFF2-40B4-BE49-F238E27FC236}">
                <a16:creationId xmlns:a16="http://schemas.microsoft.com/office/drawing/2014/main" id="{0CC8E7DB-4EAF-4184-8CBE-4013D40F0DAF}"/>
              </a:ext>
            </a:extLst>
          </p:cNvPr>
          <p:cNvCxnSpPr>
            <a:cxnSpLocks/>
          </p:cNvCxnSpPr>
          <p:nvPr/>
        </p:nvCxnSpPr>
        <p:spPr>
          <a:xfrm flipV="1">
            <a:off x="215150" y="2341691"/>
            <a:ext cx="11543992" cy="1"/>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9E6E48A4-EF61-4455-ACBD-B38D38A8A8DA}"/>
              </a:ext>
            </a:extLst>
          </p:cNvPr>
          <p:cNvSpPr/>
          <p:nvPr/>
        </p:nvSpPr>
        <p:spPr>
          <a:xfrm>
            <a:off x="6096000" y="2433076"/>
            <a:ext cx="5663142" cy="3970318"/>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Arial" panose="020B0604020202020204" pitchFamily="34" charset="0"/>
              <a:buChar char="•"/>
            </a:pPr>
            <a:r>
              <a:rPr lang="en-US" dirty="0"/>
              <a:t>Coded inside the annotations.xml file inside a Fiori Application</a:t>
            </a:r>
          </a:p>
          <a:p>
            <a:pPr marL="285750" indent="-285750" algn="just">
              <a:buFont typeface="Arial" panose="020B0604020202020204" pitchFamily="34" charset="0"/>
              <a:buChar char="•"/>
            </a:pPr>
            <a:r>
              <a:rPr lang="en-US" dirty="0"/>
              <a:t>Require understanding of XML in general and knowledge of annotations</a:t>
            </a:r>
          </a:p>
          <a:p>
            <a:pPr marL="285750" indent="-285750" algn="just">
              <a:buFont typeface="Arial" panose="020B0604020202020204" pitchFamily="34" charset="0"/>
              <a:buChar char="•"/>
            </a:pPr>
            <a:r>
              <a:rPr lang="en-US" dirty="0"/>
              <a:t>XML annotations follow the lifecycle of your app (local project)</a:t>
            </a:r>
          </a:p>
          <a:p>
            <a:pPr marL="285750" indent="-285750" algn="just">
              <a:buFont typeface="Arial" panose="020B0604020202020204" pitchFamily="34" charset="0"/>
              <a:buChar char="•"/>
            </a:pPr>
            <a:r>
              <a:rPr lang="en-US" dirty="0"/>
              <a:t>With latest UI5 release, we can use new features</a:t>
            </a:r>
          </a:p>
          <a:p>
            <a:pPr marL="285750" indent="-285750" algn="just">
              <a:buFont typeface="Arial" panose="020B0604020202020204" pitchFamily="34" charset="0"/>
              <a:buChar char="•"/>
            </a:pPr>
            <a:r>
              <a:rPr lang="en-US" dirty="0"/>
              <a:t>Suitable if we use SEGW based services, Or other frameworks which does not support the annotations.</a:t>
            </a:r>
          </a:p>
          <a:p>
            <a:pPr marL="285750" indent="-285750" algn="just">
              <a:buFont typeface="Arial" panose="020B0604020202020204" pitchFamily="34" charset="0"/>
              <a:buChar char="•"/>
            </a:pPr>
            <a:r>
              <a:rPr lang="en-US" dirty="0"/>
              <a:t>UI projects are decoupled from the CDS and services and can be tested and transported independently.</a:t>
            </a:r>
          </a:p>
          <a:p>
            <a:pPr marL="285750" indent="-285750" algn="just">
              <a:buFont typeface="Arial" panose="020B0604020202020204" pitchFamily="34" charset="0"/>
              <a:buChar char="•"/>
            </a:pPr>
            <a:r>
              <a:rPr lang="en-US" dirty="0"/>
              <a:t>Easy to work with the help of annotation modeler extension pack</a:t>
            </a:r>
          </a:p>
          <a:p>
            <a:pPr marL="285750" indent="-285750" algn="just">
              <a:buFont typeface="Arial" panose="020B0604020202020204" pitchFamily="34" charset="0"/>
              <a:buChar char="•"/>
            </a:pPr>
            <a:r>
              <a:rPr lang="en-US" dirty="0"/>
              <a:t>Use BAS or VS Code to develop same.</a:t>
            </a:r>
          </a:p>
        </p:txBody>
      </p:sp>
      <p:sp>
        <p:nvSpPr>
          <p:cNvPr id="11" name="Rectangle 10">
            <a:extLst>
              <a:ext uri="{FF2B5EF4-FFF2-40B4-BE49-F238E27FC236}">
                <a16:creationId xmlns:a16="http://schemas.microsoft.com/office/drawing/2014/main" id="{DEF5B5A5-7ECA-42ED-94E1-2F83F02CAF83}"/>
              </a:ext>
            </a:extLst>
          </p:cNvPr>
          <p:cNvSpPr/>
          <p:nvPr/>
        </p:nvSpPr>
        <p:spPr>
          <a:xfrm>
            <a:off x="171607" y="2479098"/>
            <a:ext cx="5596146" cy="4247317"/>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Arial" panose="020B0604020202020204" pitchFamily="34" charset="0"/>
              <a:buChar char="•"/>
            </a:pPr>
            <a:r>
              <a:rPr lang="en-US" dirty="0"/>
              <a:t>Annotations which are coding in ABAP system.</a:t>
            </a:r>
          </a:p>
          <a:p>
            <a:pPr marL="285750" indent="-285750" algn="just">
              <a:buFont typeface="Arial" panose="020B0604020202020204" pitchFamily="34" charset="0"/>
              <a:buChar char="•"/>
            </a:pPr>
            <a:r>
              <a:rPr lang="en-US" dirty="0"/>
              <a:t>Require experience in ABAP on HANA and done by an ABAP or S/4HANA Consultants</a:t>
            </a:r>
          </a:p>
          <a:p>
            <a:pPr marL="285750" indent="-285750" algn="just">
              <a:buFont typeface="Arial" panose="020B0604020202020204" pitchFamily="34" charset="0"/>
              <a:buChar char="•"/>
            </a:pPr>
            <a:r>
              <a:rPr lang="en-US" dirty="0"/>
              <a:t>CDS annotations follow the lifecycle of your OData</a:t>
            </a:r>
          </a:p>
          <a:p>
            <a:pPr algn="just"/>
            <a:r>
              <a:rPr lang="en-US" dirty="0"/>
              <a:t>      Service.</a:t>
            </a:r>
          </a:p>
          <a:p>
            <a:pPr marL="285750" indent="-285750" algn="just">
              <a:buFont typeface="Arial" panose="020B0604020202020204" pitchFamily="34" charset="0"/>
              <a:buChar char="•"/>
            </a:pPr>
            <a:r>
              <a:rPr lang="en-US" dirty="0"/>
              <a:t>Due to different release cycles, some new annotations</a:t>
            </a:r>
          </a:p>
          <a:p>
            <a:pPr algn="just"/>
            <a:r>
              <a:rPr lang="en-US" dirty="0"/>
              <a:t>      might be available later in ABAP CDS.</a:t>
            </a:r>
          </a:p>
          <a:p>
            <a:pPr marL="285750" indent="-285750" algn="just">
              <a:buFont typeface="Arial" panose="020B0604020202020204" pitchFamily="34" charset="0"/>
              <a:buChar char="•"/>
            </a:pPr>
            <a:r>
              <a:rPr lang="en-US" dirty="0"/>
              <a:t>More suitable if we use frameworks like RAP, &amp; BOPF to build end to end applications</a:t>
            </a:r>
          </a:p>
          <a:p>
            <a:pPr marL="285750" indent="-285750" algn="just">
              <a:buFont typeface="Arial" panose="020B0604020202020204" pitchFamily="34" charset="0"/>
              <a:buChar char="•"/>
            </a:pPr>
            <a:r>
              <a:rPr lang="en-US" dirty="0"/>
              <a:t>Project will be coupled with OData built on CDS hence we cannot test application if the service is down.</a:t>
            </a:r>
          </a:p>
          <a:p>
            <a:pPr marL="285750" indent="-285750" algn="just">
              <a:buFont typeface="Arial" panose="020B0604020202020204" pitchFamily="34" charset="0"/>
              <a:buChar char="•"/>
            </a:pPr>
            <a:r>
              <a:rPr lang="en-US" dirty="0"/>
              <a:t>Easy to code and can be modularized with metadata extensions in CDS.</a:t>
            </a:r>
          </a:p>
          <a:p>
            <a:pPr marL="285750" indent="-285750" algn="just">
              <a:buFont typeface="Arial" panose="020B0604020202020204" pitchFamily="34" charset="0"/>
              <a:buChar char="•"/>
            </a:pPr>
            <a:r>
              <a:rPr lang="en-US" dirty="0"/>
              <a:t>Use ADT tool to code the same.</a:t>
            </a:r>
          </a:p>
          <a:p>
            <a:pPr algn="just"/>
            <a:endParaRPr lang="en-US" dirty="0"/>
          </a:p>
        </p:txBody>
      </p:sp>
      <p:cxnSp>
        <p:nvCxnSpPr>
          <p:cNvPr id="4" name="Straight Connector 3">
            <a:extLst>
              <a:ext uri="{FF2B5EF4-FFF2-40B4-BE49-F238E27FC236}">
                <a16:creationId xmlns:a16="http://schemas.microsoft.com/office/drawing/2014/main" id="{A0D0DBEB-CC5B-4385-B8AE-2070E2959F55}"/>
              </a:ext>
            </a:extLst>
          </p:cNvPr>
          <p:cNvCxnSpPr>
            <a:cxnSpLocks/>
            <a:stCxn id="2" idx="2"/>
          </p:cNvCxnSpPr>
          <p:nvPr/>
        </p:nvCxnSpPr>
        <p:spPr>
          <a:xfrm>
            <a:off x="5842586" y="1702420"/>
            <a:ext cx="0" cy="502399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4622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6164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Creating Fiori App using Template in VS code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646331"/>
          </a:xfrm>
          <a:prstGeom prst="rect">
            <a:avLst/>
          </a:prstGeom>
          <a:noFill/>
        </p:spPr>
        <p:txBody>
          <a:bodyPr wrap="square" rtlCol="0">
            <a:spAutoFit/>
          </a:bodyPr>
          <a:lstStyle/>
          <a:p>
            <a:r>
              <a:rPr lang="en-US" dirty="0"/>
              <a:t>Before we start generating application in VS code, we need to verify that Fiori Tools are installed in our system or not. To do that we need to install an extension pack in VS code, which is </a:t>
            </a:r>
            <a:r>
              <a:rPr lang="en-US" b="1" dirty="0"/>
              <a:t>SAP Fiori Tools – Extension Pack.</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4" name="Picture 3">
            <a:extLst>
              <a:ext uri="{FF2B5EF4-FFF2-40B4-BE49-F238E27FC236}">
                <a16:creationId xmlns:a16="http://schemas.microsoft.com/office/drawing/2014/main" id="{2160CBA8-DB3D-44BD-9B7E-8D261E75B1C4}"/>
              </a:ext>
            </a:extLst>
          </p:cNvPr>
          <p:cNvPicPr>
            <a:picLocks noChangeAspect="1"/>
          </p:cNvPicPr>
          <p:nvPr/>
        </p:nvPicPr>
        <p:blipFill>
          <a:blip r:embed="rId3"/>
          <a:stretch>
            <a:fillRect/>
          </a:stretch>
        </p:blipFill>
        <p:spPr>
          <a:xfrm>
            <a:off x="6643698" y="1497906"/>
            <a:ext cx="4869428" cy="2711768"/>
          </a:xfrm>
          <a:prstGeom prst="rect">
            <a:avLst/>
          </a:prstGeom>
        </p:spPr>
      </p:pic>
      <p:sp>
        <p:nvSpPr>
          <p:cNvPr id="10" name="TextBox 9">
            <a:extLst>
              <a:ext uri="{FF2B5EF4-FFF2-40B4-BE49-F238E27FC236}">
                <a16:creationId xmlns:a16="http://schemas.microsoft.com/office/drawing/2014/main" id="{3FAF34A1-B1B5-44A2-A671-8782179DA9A9}"/>
              </a:ext>
            </a:extLst>
          </p:cNvPr>
          <p:cNvSpPr txBox="1"/>
          <p:nvPr/>
        </p:nvSpPr>
        <p:spPr>
          <a:xfrm>
            <a:off x="261764" y="1497906"/>
            <a:ext cx="6294900" cy="1754326"/>
          </a:xfrm>
          <a:prstGeom prst="rect">
            <a:avLst/>
          </a:prstGeom>
          <a:noFill/>
        </p:spPr>
        <p:txBody>
          <a:bodyPr wrap="square">
            <a:spAutoFit/>
          </a:bodyPr>
          <a:lstStyle/>
          <a:p>
            <a:r>
              <a:rPr lang="en-US" dirty="0"/>
              <a:t>Once the installation of extension pack is completed, we can follow the same steps which are specified in the previous slide. In which we have generated the application using template in BAS.</a:t>
            </a:r>
          </a:p>
          <a:p>
            <a:endParaRPr lang="en-US" dirty="0"/>
          </a:p>
          <a:p>
            <a:r>
              <a:rPr lang="en-US" dirty="0"/>
              <a:t>When we open the Template Wizard in VS Code then, we will see a similar screen which we have seen in the BAS. </a:t>
            </a:r>
          </a:p>
        </p:txBody>
      </p:sp>
      <p:pic>
        <p:nvPicPr>
          <p:cNvPr id="9" name="Picture 8">
            <a:extLst>
              <a:ext uri="{FF2B5EF4-FFF2-40B4-BE49-F238E27FC236}">
                <a16:creationId xmlns:a16="http://schemas.microsoft.com/office/drawing/2014/main" id="{398FCD4C-3FC3-463E-B184-19A47F15BA32}"/>
              </a:ext>
            </a:extLst>
          </p:cNvPr>
          <p:cNvPicPr>
            <a:picLocks noChangeAspect="1"/>
          </p:cNvPicPr>
          <p:nvPr/>
        </p:nvPicPr>
        <p:blipFill>
          <a:blip r:embed="rId4"/>
          <a:stretch>
            <a:fillRect/>
          </a:stretch>
        </p:blipFill>
        <p:spPr>
          <a:xfrm>
            <a:off x="678874" y="3252232"/>
            <a:ext cx="5296018" cy="3231929"/>
          </a:xfrm>
          <a:prstGeom prst="rect">
            <a:avLst/>
          </a:prstGeom>
        </p:spPr>
      </p:pic>
    </p:spTree>
    <p:extLst>
      <p:ext uri="{BB962C8B-B14F-4D97-AF65-F5344CB8AC3E}">
        <p14:creationId xmlns:p14="http://schemas.microsoft.com/office/powerpoint/2010/main" val="3613795404"/>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10522</TotalTime>
  <Words>863</Words>
  <Application>Microsoft Office PowerPoint</Application>
  <PresentationFormat>Widescreen</PresentationFormat>
  <Paragraphs>132</Paragraphs>
  <Slides>18</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Arial Rounded MT Bold</vt:lpstr>
      <vt:lpstr>Arial Unicode MS</vt:lpstr>
      <vt:lpstr>Calibri</vt:lpstr>
      <vt:lpstr>Calibri Light</vt:lpstr>
      <vt:lpstr>Cooper Black</vt:lpstr>
      <vt:lpstr>Office Theme</vt:lpstr>
      <vt:lpstr>PowerPoint Presentation</vt:lpstr>
      <vt:lpstr>PowerPoint Presentation</vt:lpstr>
      <vt:lpstr>Types of Fiori Apps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Anubhav Oberoy</cp:lastModifiedBy>
  <cp:revision>706</cp:revision>
  <dcterms:created xsi:type="dcterms:W3CDTF">2016-07-10T03:33:26Z</dcterms:created>
  <dcterms:modified xsi:type="dcterms:W3CDTF">2022-03-01T06:57:22Z</dcterms:modified>
</cp:coreProperties>
</file>

<file path=docProps/thumbnail.jpeg>
</file>